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80" r:id="rId2"/>
    <p:sldId id="256" r:id="rId3"/>
    <p:sldId id="281" r:id="rId4"/>
    <p:sldId id="258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2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ne Khachiky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FF097E-48C4-48E8-9F92-C3EC0C0C3B5C}">
  <a:tblStyle styleId="{6DFF097E-48C4-48E8-9F92-C3EC0C0C3B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865" autoAdjust="0"/>
  </p:normalViewPr>
  <p:slideViewPr>
    <p:cSldViewPr snapToGrid="0">
      <p:cViewPr varScale="1">
        <p:scale>
          <a:sx n="112" d="100"/>
          <a:sy n="112" d="100"/>
        </p:scale>
        <p:origin x="61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825d75bf02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825d75bf02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8373db8865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8373db8865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8373db8865_4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8373db8865_4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b55b7594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6b55b7594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6b55b7594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6b55b7594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b55b7594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6b55b7594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b55b7594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b55b7594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825d75bf0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825d75bf0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825d75bf02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825d75bf02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825d75bf02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825d75bf02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825d75bf02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825d75bf02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ww.facebook.com/44af4888-5d86-4ab5-8d60-8203fd1bdd4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077453"/>
            <a:ext cx="8109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400" b="1" dirty="0"/>
              <a:t>«Պատերազմի հոգեբանական հետևանքները և վերականգնման լուծումները»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399" y="2920041"/>
            <a:ext cx="7499685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y-AM" i="1" dirty="0"/>
              <a:t>Մեթոդիկա՝ դեպրեսիայի, </a:t>
            </a:r>
            <a:r>
              <a:rPr lang="en-US" i="1" dirty="0"/>
              <a:t>PTSD </a:t>
            </a:r>
            <a:r>
              <a:rPr lang="hy-AM" i="1" dirty="0"/>
              <a:t>և տագնապայնության գնահատման թեստեր</a:t>
            </a:r>
          </a:p>
          <a:p>
            <a:pPr algn="ctr">
              <a:lnSpc>
                <a:spcPct val="150000"/>
              </a:lnSpc>
            </a:pPr>
            <a:r>
              <a:rPr lang="hy-AM" i="1" dirty="0"/>
              <a:t>Մեթոդ՝ օնլայն թեստավորում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8390" y="4866501"/>
            <a:ext cx="1227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1200" dirty="0"/>
              <a:t>Երևան </a:t>
            </a:r>
            <a:r>
              <a:rPr lang="en-US" sz="1200" dirty="0"/>
              <a:t>2025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94EBE81-F006-4EC4-A3BB-99EDC3D05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600" y="422863"/>
            <a:ext cx="1339200" cy="78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9636E81E-1B47-431B-AEFC-839DB38D2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775" y="422863"/>
            <a:ext cx="1586449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886E967B-C2FE-47DD-B685-8FC46D939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200" y="160338"/>
            <a:ext cx="1100926" cy="110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742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311700" y="36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en-US" sz="1400" b="1" dirty="0">
                <a:solidFill>
                  <a:schemeClr val="dk2"/>
                </a:solidFill>
              </a:rPr>
              <a:t>PTSD </a:t>
            </a:r>
            <a:r>
              <a:rPr lang="hy-AM" sz="1400" b="1" dirty="0">
                <a:solidFill>
                  <a:schemeClr val="dk2"/>
                </a:solidFill>
              </a:rPr>
              <a:t>ըստ ս</a:t>
            </a:r>
            <a:r>
              <a:rPr lang="en" sz="1400" b="1" dirty="0">
                <a:solidFill>
                  <a:schemeClr val="dk2"/>
                </a:solidFill>
              </a:rPr>
              <a:t>ոցիալական կարգավիճակի</a:t>
            </a:r>
            <a:r>
              <a:rPr lang="en" dirty="0"/>
              <a:t> </a:t>
            </a:r>
            <a:r>
              <a:rPr lang="en" sz="1400" b="1" dirty="0">
                <a:solidFill>
                  <a:schemeClr val="dk2"/>
                </a:solidFill>
              </a:rPr>
              <a:t>բաշխում</a:t>
            </a:r>
            <a:endParaRPr dirty="0"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6046350" y="1120875"/>
            <a:ext cx="3097650" cy="3593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/>
              <a:t>Աշխատող անձանց մոտ</a:t>
            </a:r>
            <a:r>
              <a:rPr lang="en" sz="1200" dirty="0"/>
              <a:t> PTSD-ի </a:t>
            </a:r>
            <a:r>
              <a:rPr lang="en" sz="1200" b="1" dirty="0"/>
              <a:t>թեթև դեպքերն ամենաշատն են</a:t>
            </a:r>
            <a:r>
              <a:rPr lang="en" sz="1200" dirty="0"/>
              <a:t>՝ 18.3%, իսկ ծանր դեպքերը՝ համեմատաբար քիչ՝ 35.4%, ինչը կարող է խոսել աշխատանքի պաշտպանիչ ազդեցության մասին։</a:t>
            </a:r>
            <a:endParaRPr sz="1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/>
              <a:t>Չաշխատող և ուսանող անձանց մոտ</a:t>
            </a:r>
            <a:r>
              <a:rPr lang="en" sz="1200" dirty="0"/>
              <a:t> PTSD-ի միջին մակարդակները շատ բարձր են՝ 53–56% միջակայքում։</a:t>
            </a:r>
            <a:endParaRPr sz="1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/>
              <a:t>Թոշակառուների շրջանում</a:t>
            </a:r>
            <a:r>
              <a:rPr lang="en" sz="1200" dirty="0"/>
              <a:t> գրանցվել է </a:t>
            </a:r>
            <a:r>
              <a:rPr lang="en" sz="1200" b="1" dirty="0"/>
              <a:t>PTSD-ի ամենաբարձր ծանր մակարդակը</a:t>
            </a:r>
            <a:r>
              <a:rPr lang="en" sz="1200" dirty="0"/>
              <a:t>՝ 48.4%, ինչը կարող է պայմանավորված լինել միայնակության, տարիքային խնդիրների կամ անցյալում կուտակված տրավմաների ազդեցությամբ։</a:t>
            </a:r>
            <a:endParaRPr sz="12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endParaRPr sz="1200" dirty="0"/>
          </a:p>
        </p:txBody>
      </p:sp>
      <p:sp>
        <p:nvSpPr>
          <p:cNvPr id="144" name="Google Shape;144;p24"/>
          <p:cNvSpPr txBox="1"/>
          <p:nvPr/>
        </p:nvSpPr>
        <p:spPr>
          <a:xfrm>
            <a:off x="3121726" y="432275"/>
            <a:ext cx="4213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chemeClr val="dk2"/>
                </a:solidFill>
              </a:rPr>
              <a:t>Մասնակիցների քանակը՝ 1,601 մարդ</a:t>
            </a:r>
            <a:endParaRPr sz="1100" i="1">
              <a:solidFill>
                <a:schemeClr val="dk2"/>
              </a:solidFill>
            </a:endParaRPr>
          </a:p>
        </p:txBody>
      </p:sp>
      <p:pic>
        <p:nvPicPr>
          <p:cNvPr id="145" name="Google Shape;145;p2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20875"/>
            <a:ext cx="5741550" cy="3550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311700" y="36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en-US" sz="1400" b="1" dirty="0">
                <a:solidFill>
                  <a:schemeClr val="dk2"/>
                </a:solidFill>
              </a:rPr>
              <a:t>PTSD </a:t>
            </a:r>
            <a:r>
              <a:rPr lang="hy-AM" sz="1400" b="1" dirty="0">
                <a:solidFill>
                  <a:schemeClr val="dk2"/>
                </a:solidFill>
              </a:rPr>
              <a:t>ըստ ը</a:t>
            </a:r>
            <a:r>
              <a:rPr lang="en" sz="1400" b="1" dirty="0">
                <a:solidFill>
                  <a:schemeClr val="dk2"/>
                </a:solidFill>
              </a:rPr>
              <a:t>նտանեկան կարգավիճակի</a:t>
            </a:r>
            <a:r>
              <a:rPr lang="en" dirty="0"/>
              <a:t> </a:t>
            </a:r>
            <a:r>
              <a:rPr lang="en" sz="1400" b="1" dirty="0">
                <a:solidFill>
                  <a:schemeClr val="dk2"/>
                </a:solidFill>
              </a:rPr>
              <a:t>բաշխում</a:t>
            </a:r>
            <a:endParaRPr dirty="0"/>
          </a:p>
        </p:txBody>
      </p:sp>
      <p:sp>
        <p:nvSpPr>
          <p:cNvPr id="152" name="Google Shape;152;p25"/>
          <p:cNvSpPr txBox="1"/>
          <p:nvPr/>
        </p:nvSpPr>
        <p:spPr>
          <a:xfrm>
            <a:off x="3185895" y="381394"/>
            <a:ext cx="4213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chemeClr val="dk2"/>
                </a:solidFill>
              </a:rPr>
              <a:t>Մասնակիցների քանակը՝ 1,601 մարդ</a:t>
            </a:r>
            <a:endParaRPr sz="1100" i="1">
              <a:solidFill>
                <a:schemeClr val="dk2"/>
              </a:solidFill>
            </a:endParaRPr>
          </a:p>
        </p:txBody>
      </p:sp>
      <p:pic>
        <p:nvPicPr>
          <p:cNvPr id="153" name="Google Shape;153;p2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294" y="660726"/>
            <a:ext cx="6734243" cy="409908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408998" y="4452061"/>
            <a:ext cx="8326003" cy="6154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10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en" sz="1100" b="1" dirty="0"/>
              <a:t>Այրի անձանց մոտ</a:t>
            </a:r>
            <a:r>
              <a:rPr lang="en" sz="1100" dirty="0"/>
              <a:t> PTSD-ի ծանր մակարդակը ամենաբարձրն է՝ </a:t>
            </a:r>
            <a:r>
              <a:rPr lang="en" sz="1100" b="1" dirty="0"/>
              <a:t>57.3%</a:t>
            </a:r>
            <a:r>
              <a:rPr lang="en" sz="1100" dirty="0"/>
              <a:t>, իսկ թեթևը՝ ամենացածր՝ </a:t>
            </a:r>
            <a:r>
              <a:rPr lang="en" sz="1100" b="1" dirty="0"/>
              <a:t>6.5%</a:t>
            </a:r>
            <a:r>
              <a:rPr lang="en" sz="1100" dirty="0"/>
              <a:t>։ </a:t>
            </a:r>
            <a:br>
              <a:rPr lang="hy-AM" sz="1100" dirty="0"/>
            </a:br>
            <a:r>
              <a:rPr lang="en" sz="1100" dirty="0"/>
              <a:t>Սա կարող է վկայել լուրջ հոգեբանական ազդեցության մասին՝ կապված կորուստների և միայնության հետ։</a:t>
            </a:r>
            <a:endParaRPr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311700" y="36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en-US" sz="1400" b="1" dirty="0">
                <a:solidFill>
                  <a:schemeClr val="dk2"/>
                </a:solidFill>
              </a:rPr>
              <a:t>PTSD </a:t>
            </a:r>
            <a:r>
              <a:rPr lang="hy-AM" sz="1400" b="1" dirty="0">
                <a:solidFill>
                  <a:schemeClr val="dk2"/>
                </a:solidFill>
              </a:rPr>
              <a:t>ըստ պ</a:t>
            </a:r>
            <a:r>
              <a:rPr lang="en" sz="1400" b="1" dirty="0">
                <a:solidFill>
                  <a:schemeClr val="dk2"/>
                </a:solidFill>
              </a:rPr>
              <a:t>ատերազմին առնչությ</a:t>
            </a:r>
            <a:r>
              <a:rPr lang="hy-AM" sz="1400" b="1" dirty="0">
                <a:solidFill>
                  <a:schemeClr val="dk2"/>
                </a:solidFill>
              </a:rPr>
              <a:t>ա</a:t>
            </a:r>
            <a:r>
              <a:rPr lang="en" sz="1400" b="1" dirty="0">
                <a:solidFill>
                  <a:schemeClr val="dk2"/>
                </a:solidFill>
              </a:rPr>
              <a:t>ն</a:t>
            </a:r>
            <a:endParaRPr dirty="0"/>
          </a:p>
        </p:txBody>
      </p:sp>
      <p:sp>
        <p:nvSpPr>
          <p:cNvPr id="160" name="Google Shape;160;p26"/>
          <p:cNvSpPr txBox="1"/>
          <p:nvPr/>
        </p:nvSpPr>
        <p:spPr>
          <a:xfrm>
            <a:off x="2900187" y="267095"/>
            <a:ext cx="4213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chemeClr val="dk2"/>
                </a:solidFill>
              </a:rPr>
              <a:t>Մասնակիցների քանակը՝ 1,600 մարդ</a:t>
            </a:r>
            <a:endParaRPr sz="1100" i="1">
              <a:solidFill>
                <a:schemeClr val="dk2"/>
              </a:solidFill>
            </a:endParaRPr>
          </a:p>
        </p:txBody>
      </p:sp>
      <p:pic>
        <p:nvPicPr>
          <p:cNvPr id="161" name="Google Shape;161;p2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16475"/>
            <a:ext cx="7041497" cy="422313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>
            <a:off x="6626400" y="1026695"/>
            <a:ext cx="2429368" cy="2927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/>
              <a:t>Ամենաբարձր միջին PTSD կա պատերազմի մասնակիցների ընտանիքի անդամների մոտ՝ </a:t>
            </a:r>
            <a:r>
              <a:rPr lang="en" sz="1200" b="1" dirty="0"/>
              <a:t>56.3%</a:t>
            </a:r>
            <a:r>
              <a:rPr lang="en" sz="1200" dirty="0"/>
              <a:t>, և Արցախից տեղահանվածների մոտ՝ </a:t>
            </a:r>
            <a:r>
              <a:rPr lang="en" sz="1200" b="1" dirty="0"/>
              <a:t>55.6%</a:t>
            </a:r>
            <a:r>
              <a:rPr lang="en" sz="1200" dirty="0"/>
              <a:t>։</a:t>
            </a:r>
            <a:endParaRPr sz="1200" dirty="0"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/>
              <a:t>Ամենաբարձր ծանր PTSD գրանցվել է այն անձանց մոտ, ովքեր </a:t>
            </a:r>
            <a:r>
              <a:rPr lang="en" sz="1200" b="1" dirty="0"/>
              <a:t>պատերազմի հետ ուղղակի առնչություն չեն ունեցել</a:t>
            </a:r>
            <a:r>
              <a:rPr lang="en" sz="1200" dirty="0"/>
              <a:t>՝ </a:t>
            </a:r>
            <a:r>
              <a:rPr lang="en" sz="1200" b="1" dirty="0"/>
              <a:t>40.3%</a:t>
            </a:r>
            <a:r>
              <a:rPr lang="en" sz="1200" dirty="0"/>
              <a:t>։</a:t>
            </a:r>
            <a:endParaRPr sz="11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subTitle" idx="1"/>
          </p:nvPr>
        </p:nvSpPr>
        <p:spPr>
          <a:xfrm>
            <a:off x="311700" y="186025"/>
            <a:ext cx="8520600" cy="4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400" b="1" dirty="0"/>
              <a:t>Տագնապայնության Գնահատման Արդյունքները</a:t>
            </a:r>
            <a:endParaRPr sz="1400" b="1" dirty="0"/>
          </a:p>
        </p:txBody>
      </p:sp>
      <p:sp>
        <p:nvSpPr>
          <p:cNvPr id="167" name="Google Shape;167;p27"/>
          <p:cNvSpPr txBox="1"/>
          <p:nvPr/>
        </p:nvSpPr>
        <p:spPr>
          <a:xfrm>
            <a:off x="2504300" y="378425"/>
            <a:ext cx="4213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dirty="0">
                <a:solidFill>
                  <a:schemeClr val="dk2"/>
                </a:solidFill>
              </a:rPr>
              <a:t>Մասնակիցների քանակը՝ 1,998 մարդ</a:t>
            </a:r>
            <a:endParaRPr sz="1100" i="1" dirty="0">
              <a:solidFill>
                <a:schemeClr val="dk2"/>
              </a:solidFill>
            </a:endParaRPr>
          </a:p>
        </p:txBody>
      </p:sp>
      <p:pic>
        <p:nvPicPr>
          <p:cNvPr id="169" name="Google Shape;169;p2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324" y="652427"/>
            <a:ext cx="6818898" cy="421635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/>
          <p:nvPr/>
        </p:nvSpPr>
        <p:spPr>
          <a:xfrm>
            <a:off x="441158" y="4606607"/>
            <a:ext cx="7851989" cy="58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381000" lvl="0" algn="just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hy-AM" dirty="0">
                <a:solidFill>
                  <a:schemeClr val="dk2"/>
                </a:solidFill>
              </a:rPr>
              <a:t>Հարցվածների </a:t>
            </a:r>
            <a:r>
              <a:rPr lang="en-US" dirty="0">
                <a:solidFill>
                  <a:schemeClr val="dk2"/>
                </a:solidFill>
              </a:rPr>
              <a:t>28%</a:t>
            </a:r>
            <a:r>
              <a:rPr lang="hy-AM" dirty="0">
                <a:solidFill>
                  <a:schemeClr val="dk2"/>
                </a:solidFill>
              </a:rPr>
              <a:t>-ի շրջանում արձանագրվել է տ</a:t>
            </a:r>
            <a:r>
              <a:rPr lang="en" dirty="0">
                <a:solidFill>
                  <a:schemeClr val="dk2"/>
                </a:solidFill>
              </a:rPr>
              <a:t>ագնապայնության </a:t>
            </a:r>
            <a:r>
              <a:rPr lang="hy-AM" dirty="0">
                <a:solidFill>
                  <a:schemeClr val="dk2"/>
                </a:solidFill>
              </a:rPr>
              <a:t>ծանր դեպքերը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xfrm>
            <a:off x="319721" y="101183"/>
            <a:ext cx="8520600" cy="3404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hy-AM" sz="1400" b="1" dirty="0">
                <a:solidFill>
                  <a:schemeClr val="dk2"/>
                </a:solidFill>
              </a:rPr>
              <a:t>Տագնապայնության մակարդակն ըստ ս</a:t>
            </a:r>
            <a:r>
              <a:rPr lang="en" sz="1400" b="1" dirty="0">
                <a:solidFill>
                  <a:schemeClr val="dk2"/>
                </a:solidFill>
              </a:rPr>
              <a:t>եռ</a:t>
            </a:r>
            <a:r>
              <a:rPr lang="hy-AM" sz="1400" b="1" dirty="0">
                <a:solidFill>
                  <a:schemeClr val="dk2"/>
                </a:solidFill>
              </a:rPr>
              <a:t>ի</a:t>
            </a:r>
            <a:endParaRPr dirty="0"/>
          </a:p>
        </p:txBody>
      </p:sp>
      <p:sp>
        <p:nvSpPr>
          <p:cNvPr id="184" name="Google Shape;184;p29"/>
          <p:cNvSpPr txBox="1"/>
          <p:nvPr/>
        </p:nvSpPr>
        <p:spPr>
          <a:xfrm>
            <a:off x="3089320" y="409952"/>
            <a:ext cx="3119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dirty="0">
                <a:solidFill>
                  <a:schemeClr val="dk2"/>
                </a:solidFill>
              </a:rPr>
              <a:t>Մասնակիցների քանակը՝ 1,998 մարդ</a:t>
            </a:r>
            <a:endParaRPr sz="1100" i="1" dirty="0">
              <a:solidFill>
                <a:schemeClr val="dk2"/>
              </a:solidFill>
            </a:endParaRPr>
          </a:p>
        </p:txBody>
      </p:sp>
      <p:pic>
        <p:nvPicPr>
          <p:cNvPr id="185" name="Google Shape;185;p2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068" y="761853"/>
            <a:ext cx="7038183" cy="398153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9"/>
          <p:cNvSpPr txBox="1">
            <a:spLocks noGrp="1"/>
          </p:cNvSpPr>
          <p:nvPr>
            <p:ph type="body" idx="1"/>
          </p:nvPr>
        </p:nvSpPr>
        <p:spPr>
          <a:xfrm>
            <a:off x="319721" y="4566819"/>
            <a:ext cx="8215282" cy="3531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hy-AM" sz="1400" dirty="0"/>
              <a:t>Տ</a:t>
            </a:r>
            <a:r>
              <a:rPr lang="en" sz="1400" dirty="0"/>
              <a:t>ագնապի մակարդակ</a:t>
            </a:r>
            <a:r>
              <a:rPr lang="hy-AM" sz="1400" dirty="0"/>
              <a:t>ները </a:t>
            </a:r>
            <a:r>
              <a:rPr lang="en" sz="1400" dirty="0"/>
              <a:t>գրեթե նույնն </a:t>
            </a:r>
            <a:r>
              <a:rPr lang="hy-AM" sz="1400" dirty="0"/>
              <a:t>են</a:t>
            </a:r>
            <a:r>
              <a:rPr lang="en" sz="1400" dirty="0"/>
              <a:t> երկու սեռերի մոտ։</a:t>
            </a:r>
            <a:endParaRPr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311700" y="186025"/>
            <a:ext cx="8520600" cy="4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400" b="1" dirty="0"/>
              <a:t>Դեպրեսիայի Գնահատման Արդյունքները</a:t>
            </a:r>
            <a:endParaRPr sz="1400" b="1" dirty="0"/>
          </a:p>
        </p:txBody>
      </p:sp>
      <p:sp>
        <p:nvSpPr>
          <p:cNvPr id="55" name="Google Shape;55;p13"/>
          <p:cNvSpPr txBox="1"/>
          <p:nvPr/>
        </p:nvSpPr>
        <p:spPr>
          <a:xfrm>
            <a:off x="2465250" y="433108"/>
            <a:ext cx="4213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dirty="0">
                <a:solidFill>
                  <a:schemeClr val="dk2"/>
                </a:solidFill>
              </a:rPr>
              <a:t>Մասնակիցների քանակը՝ 5,217 մարդ</a:t>
            </a:r>
            <a:endParaRPr sz="1100" i="1" dirty="0">
              <a:solidFill>
                <a:schemeClr val="dk2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11700" y="4548150"/>
            <a:ext cx="839804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Հարցվողների մոտ </a:t>
            </a:r>
            <a:r>
              <a:rPr lang="en" b="1" dirty="0">
                <a:solidFill>
                  <a:schemeClr val="dk2"/>
                </a:solidFill>
              </a:rPr>
              <a:t>46% </a:t>
            </a:r>
            <a:r>
              <a:rPr lang="en" dirty="0">
                <a:solidFill>
                  <a:schemeClr val="dk2"/>
                </a:solidFill>
              </a:rPr>
              <a:t>ունեն </a:t>
            </a:r>
            <a:r>
              <a:rPr lang="en" b="1" dirty="0">
                <a:solidFill>
                  <a:schemeClr val="dk2"/>
                </a:solidFill>
              </a:rPr>
              <a:t>միջինից բարձր </a:t>
            </a:r>
            <a:r>
              <a:rPr lang="en" dirty="0">
                <a:solidFill>
                  <a:schemeClr val="dk2"/>
                </a:solidFill>
              </a:rPr>
              <a:t>դեպրեսիայի մակարդակ։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57" name="Google Shape;57;p13" title="Chart"/>
          <p:cNvPicPr preferRelativeResize="0"/>
          <p:nvPr/>
        </p:nvPicPr>
        <p:blipFill rotWithShape="1">
          <a:blip r:embed="rId3">
            <a:alphaModFix/>
          </a:blip>
          <a:srcRect t="4038"/>
          <a:stretch/>
        </p:blipFill>
        <p:spPr>
          <a:xfrm>
            <a:off x="1082841" y="715467"/>
            <a:ext cx="6513095" cy="390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2;p14">
            <a:extLst>
              <a:ext uri="{FF2B5EF4-FFF2-40B4-BE49-F238E27FC236}">
                <a16:creationId xmlns:a16="http://schemas.microsoft.com/office/drawing/2014/main" id="{4B954617-CFF0-470C-A1B3-953A289071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52324" y="10347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en" sz="1400" b="1" dirty="0">
                <a:solidFill>
                  <a:schemeClr val="dk2"/>
                </a:solidFill>
              </a:rPr>
              <a:t>Մարզային բաշխում</a:t>
            </a:r>
            <a:endParaRPr dirty="0"/>
          </a:p>
        </p:txBody>
      </p:sp>
      <p:sp>
        <p:nvSpPr>
          <p:cNvPr id="4" name="Google Shape;63;p14">
            <a:extLst>
              <a:ext uri="{FF2B5EF4-FFF2-40B4-BE49-F238E27FC236}">
                <a16:creationId xmlns:a16="http://schemas.microsoft.com/office/drawing/2014/main" id="{0C60AD21-9278-4B52-81D6-8D87427F1EBE}"/>
              </a:ext>
            </a:extLst>
          </p:cNvPr>
          <p:cNvSpPr txBox="1">
            <a:spLocks/>
          </p:cNvSpPr>
          <p:nvPr/>
        </p:nvSpPr>
        <p:spPr>
          <a:xfrm>
            <a:off x="6014212" y="818128"/>
            <a:ext cx="2934000" cy="24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5000"/>
              </a:lnSpc>
              <a:buClr>
                <a:schemeClr val="dk1"/>
              </a:buClr>
              <a:buSzPts val="523"/>
            </a:pPr>
            <a:r>
              <a:rPr lang="hy-AM" sz="1200" b="1" dirty="0"/>
              <a:t>Ծանր դեպքերի ամենաբարձր տոկոսը</a:t>
            </a:r>
            <a:r>
              <a:rPr lang="hy-AM" sz="1200" dirty="0"/>
              <a:t>՝ Արարատի և Լոռի մարզերում է։ Զգալիորեն ավելի բարձր, քան ազգային միջինը (17%)։</a:t>
            </a:r>
          </a:p>
          <a:p>
            <a:pPr>
              <a:lnSpc>
                <a:spcPct val="95000"/>
              </a:lnSpc>
              <a:spcBef>
                <a:spcPts val="1200"/>
              </a:spcBef>
              <a:buClr>
                <a:schemeClr val="dk1"/>
              </a:buClr>
              <a:buSzPts val="523"/>
            </a:pPr>
            <a:br>
              <a:rPr lang="hy-AM" sz="1200" dirty="0"/>
            </a:br>
            <a:r>
              <a:rPr lang="hy-AM" sz="1200" dirty="0"/>
              <a:t>Արարատի մարզը կարող է լինել ամենախոցելի մարզը՝ հոգեկան առողջության համատեքստում, որտեղ նորմալ դեպքերի ցուցանիշը 9% է, գրեթե բոլոր հարցվածները (91%) ցուցաբերում են որևէ մակարդակի դեպրեսիա։</a:t>
            </a:r>
          </a:p>
          <a:p>
            <a:pPr>
              <a:lnSpc>
                <a:spcPct val="95000"/>
              </a:lnSpc>
              <a:spcBef>
                <a:spcPts val="1200"/>
              </a:spcBef>
              <a:buClr>
                <a:schemeClr val="dk1"/>
              </a:buClr>
              <a:buSzPts val="523"/>
            </a:pPr>
            <a:endParaRPr lang="hy-AM" sz="1100" dirty="0"/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523"/>
            </a:pPr>
            <a:endParaRPr lang="hy-AM" sz="1200" dirty="0"/>
          </a:p>
        </p:txBody>
      </p:sp>
      <p:graphicFrame>
        <p:nvGraphicFramePr>
          <p:cNvPr id="5" name="Google Shape;64;p14">
            <a:extLst>
              <a:ext uri="{FF2B5EF4-FFF2-40B4-BE49-F238E27FC236}">
                <a16:creationId xmlns:a16="http://schemas.microsoft.com/office/drawing/2014/main" id="{8094E4A9-DB17-4DD2-9F4E-0ED67BD9FC87}"/>
              </a:ext>
            </a:extLst>
          </p:cNvPr>
          <p:cNvGraphicFramePr/>
          <p:nvPr/>
        </p:nvGraphicFramePr>
        <p:xfrm>
          <a:off x="108575" y="568500"/>
          <a:ext cx="5739625" cy="431103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7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chemeClr val="dk2"/>
                          </a:solidFill>
                        </a:rPr>
                        <a:t>թեթև</a:t>
                      </a:r>
                      <a:endParaRPr sz="1100" b="1" dirty="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ծանր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միջին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նորմալ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Արագածոտն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39%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A2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18%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30%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BDB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14%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Արարատ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40%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9E9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21%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DA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30%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BC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9%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Արմավիր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38%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A5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18%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3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29%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16%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Գեղարքունիք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45%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8F8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16%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9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25%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CE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14%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Երևան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38%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A49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17%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5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29%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BFB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15%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Լոռի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39%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A1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21%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DA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27%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C7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13%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Կոտայք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43%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948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17%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5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29%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C0B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11%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Շիրակ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42%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979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16%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A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29%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2B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dk2"/>
                          </a:solidFill>
                        </a:rPr>
                        <a:t>14%</a:t>
                      </a:r>
                      <a:endParaRPr sz="1100" dirty="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Սյունիք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40%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9D9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12%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6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35%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AC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13%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Վայոց ձոր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51%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7C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13%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2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23%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D4D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13%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Տավուշ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46%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8C8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13%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2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30%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BCB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dk2"/>
                          </a:solidFill>
                        </a:rPr>
                        <a:t>11%</a:t>
                      </a:r>
                      <a:endParaRPr sz="1100" dirty="0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91425" marB="91425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Google Shape;65;p14">
            <a:extLst>
              <a:ext uri="{FF2B5EF4-FFF2-40B4-BE49-F238E27FC236}">
                <a16:creationId xmlns:a16="http://schemas.microsoft.com/office/drawing/2014/main" id="{37806F3E-EBB1-4991-82A3-ABCD53FD0E8D}"/>
              </a:ext>
            </a:extLst>
          </p:cNvPr>
          <p:cNvSpPr txBox="1"/>
          <p:nvPr/>
        </p:nvSpPr>
        <p:spPr>
          <a:xfrm>
            <a:off x="5958600" y="180213"/>
            <a:ext cx="3185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chemeClr val="dk2"/>
                </a:solidFill>
              </a:rPr>
              <a:t>Մասնակիցների քանակը՝ 5,217 մարդ</a:t>
            </a:r>
            <a:endParaRPr sz="1100" i="1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4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36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ctr">
              <a:lnSpc>
                <a:spcPct val="80000"/>
              </a:lnSpc>
              <a:buClr>
                <a:srgbClr val="000000"/>
              </a:buClr>
              <a:buSzPts val="275"/>
            </a:pPr>
            <a:r>
              <a:rPr lang="hy-AM" sz="1400" b="1" dirty="0">
                <a:solidFill>
                  <a:schemeClr val="dk2"/>
                </a:solidFill>
              </a:rPr>
              <a:t>Դեպրեսիայի Գնահատում ըստ </a:t>
            </a:r>
            <a:r>
              <a:rPr lang="en" sz="1400" b="1" dirty="0">
                <a:solidFill>
                  <a:schemeClr val="dk2"/>
                </a:solidFill>
              </a:rPr>
              <a:t>Սեռային</a:t>
            </a:r>
            <a:r>
              <a:rPr lang="en" dirty="0"/>
              <a:t> </a:t>
            </a:r>
            <a:r>
              <a:rPr lang="en" sz="1400" b="1" dirty="0">
                <a:solidFill>
                  <a:schemeClr val="dk2"/>
                </a:solidFill>
              </a:rPr>
              <a:t>բաշխ</a:t>
            </a:r>
            <a:r>
              <a:rPr lang="hy-AM" sz="1400" b="1" dirty="0">
                <a:solidFill>
                  <a:schemeClr val="dk2"/>
                </a:solidFill>
              </a:rPr>
              <a:t>ման</a:t>
            </a:r>
            <a:endParaRPr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248092" y="4429075"/>
            <a:ext cx="8831740" cy="6329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0" lvl="0" indent="0" algn="l" rtl="0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400" dirty="0"/>
              <a:t>Իգական և արական մասնակիցների մոտ </a:t>
            </a:r>
            <a:r>
              <a:rPr lang="en" sz="1400" b="1" dirty="0"/>
              <a:t>դեպրեսիայի խստության բաշխումը գրեթե նույնն է</a:t>
            </a:r>
            <a:r>
              <a:rPr lang="en" sz="1400" dirty="0"/>
              <a:t>։</a:t>
            </a:r>
            <a:endParaRPr sz="1400" dirty="0"/>
          </a:p>
        </p:txBody>
      </p:sp>
      <p:pic>
        <p:nvPicPr>
          <p:cNvPr id="72" name="Google Shape;72;p1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227" y="673069"/>
            <a:ext cx="6469026" cy="400005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3145467" y="388995"/>
            <a:ext cx="3119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dirty="0">
                <a:solidFill>
                  <a:schemeClr val="dk2"/>
                </a:solidFill>
              </a:rPr>
              <a:t>Մասնակիցների քանակը՝ 5,217 մարդ</a:t>
            </a:r>
            <a:endParaRPr sz="1100" i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36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ctr">
              <a:lnSpc>
                <a:spcPct val="80000"/>
              </a:lnSpc>
              <a:buClr>
                <a:srgbClr val="000000"/>
              </a:buClr>
              <a:buSzPts val="275"/>
            </a:pPr>
            <a:r>
              <a:rPr lang="hy-AM" sz="1400" b="1" dirty="0">
                <a:solidFill>
                  <a:schemeClr val="dk2"/>
                </a:solidFill>
              </a:rPr>
              <a:t>Դեպրեսիայի Գնահատում ըստ ս</a:t>
            </a:r>
            <a:r>
              <a:rPr lang="en" sz="1400" b="1" dirty="0">
                <a:solidFill>
                  <a:schemeClr val="dk2"/>
                </a:solidFill>
              </a:rPr>
              <a:t>ոցիալական կարգավիճակի</a:t>
            </a:r>
            <a:endParaRPr dirty="0"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149869" y="4483768"/>
            <a:ext cx="8844261" cy="6597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1200"/>
              </a:spcBef>
              <a:buSzPts val="1100"/>
              <a:buNone/>
            </a:pPr>
            <a:r>
              <a:rPr lang="hy-AM" sz="1300" dirty="0">
                <a:solidFill>
                  <a:srgbClr val="434343"/>
                </a:solidFill>
              </a:rPr>
              <a:t>Չաշխատողների շրջանում ծանր դեպքերը 26% է, ինչը կրկնակի բարձր է աշխատողների</a:t>
            </a:r>
            <a:r>
              <a:rPr lang="en-US" sz="1300" dirty="0">
                <a:solidFill>
                  <a:srgbClr val="434343"/>
                </a:solidFill>
              </a:rPr>
              <a:t> </a:t>
            </a:r>
            <a:r>
              <a:rPr lang="hy-AM" sz="1300" dirty="0">
                <a:solidFill>
                  <a:srgbClr val="434343"/>
                </a:solidFill>
              </a:rPr>
              <a:t>(12%) համեմատ։</a:t>
            </a:r>
          </a:p>
        </p:txBody>
      </p:sp>
      <p:pic>
        <p:nvPicPr>
          <p:cNvPr id="88" name="Google Shape;88;p1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389" y="609275"/>
            <a:ext cx="6224393" cy="387449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3121726" y="339879"/>
            <a:ext cx="4213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chemeClr val="dk2"/>
                </a:solidFill>
              </a:rPr>
              <a:t>Մասնակիցների քանակը՝ 5,216 մարդ</a:t>
            </a:r>
            <a:endParaRPr sz="1100" i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36575"/>
            <a:ext cx="8520600" cy="408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ctr">
              <a:lnSpc>
                <a:spcPct val="80000"/>
              </a:lnSpc>
              <a:buClr>
                <a:srgbClr val="000000"/>
              </a:buClr>
              <a:buSzPts val="275"/>
            </a:pPr>
            <a:r>
              <a:rPr lang="hy-AM" sz="1400" b="1" dirty="0">
                <a:solidFill>
                  <a:schemeClr val="dk2"/>
                </a:solidFill>
              </a:rPr>
              <a:t>Դեպրեսիայի Գնահատում ըստ ը</a:t>
            </a:r>
            <a:r>
              <a:rPr lang="en" sz="1400" b="1" dirty="0">
                <a:solidFill>
                  <a:schemeClr val="dk2"/>
                </a:solidFill>
              </a:rPr>
              <a:t>նտանեկան կարգավիճակի</a:t>
            </a:r>
            <a:endParaRPr dirty="0"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4341755"/>
            <a:ext cx="8616134" cy="633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hy-AM" sz="1400" dirty="0">
                <a:solidFill>
                  <a:srgbClr val="434343"/>
                </a:solidFill>
              </a:rPr>
              <a:t>Ամուսնացածների շրջանում դեպրեսիայի ծանր դեպքերն ամենաքիչն են</a:t>
            </a:r>
            <a:r>
              <a:rPr lang="en-US" sz="1400" dirty="0">
                <a:solidFill>
                  <a:srgbClr val="434343"/>
                </a:solidFill>
              </a:rPr>
              <a:t>` </a:t>
            </a:r>
            <a:r>
              <a:rPr lang="en-US" sz="1400" b="1" dirty="0">
                <a:solidFill>
                  <a:srgbClr val="434343"/>
                </a:solidFill>
              </a:rPr>
              <a:t>13%</a:t>
            </a:r>
            <a:r>
              <a:rPr lang="hy-AM" sz="1400" dirty="0">
                <a:solidFill>
                  <a:srgbClr val="434343"/>
                </a:solidFill>
              </a:rPr>
              <a:t>։</a:t>
            </a:r>
            <a:br>
              <a:rPr lang="en" sz="1400" dirty="0">
                <a:solidFill>
                  <a:srgbClr val="434343"/>
                </a:solidFill>
              </a:rPr>
            </a:br>
            <a:r>
              <a:rPr lang="en" sz="1400" dirty="0">
                <a:solidFill>
                  <a:srgbClr val="434343"/>
                </a:solidFill>
              </a:rPr>
              <a:t>Սոցիալական մենակությունը նպաստում է հոգեկան ծանր վիճակների առաջացմանը։</a:t>
            </a:r>
            <a:endParaRPr sz="1400" dirty="0">
              <a:solidFill>
                <a:srgbClr val="434343"/>
              </a:solidFill>
            </a:endParaRPr>
          </a:p>
        </p:txBody>
      </p:sp>
      <p:pic>
        <p:nvPicPr>
          <p:cNvPr id="96" name="Google Shape;96;p1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5125" y="692274"/>
            <a:ext cx="6530707" cy="389412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2696610" y="338274"/>
            <a:ext cx="4213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dirty="0">
                <a:solidFill>
                  <a:schemeClr val="dk2"/>
                </a:solidFill>
              </a:rPr>
              <a:t>Մասնակիցների քանակը՝ 5,190 մարդ</a:t>
            </a:r>
            <a:endParaRPr sz="1100" i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00" y="36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ctr">
              <a:lnSpc>
                <a:spcPct val="80000"/>
              </a:lnSpc>
              <a:buClr>
                <a:srgbClr val="000000"/>
              </a:buClr>
              <a:buSzPts val="275"/>
            </a:pPr>
            <a:r>
              <a:rPr lang="hy-AM" sz="1400" b="1" dirty="0">
                <a:solidFill>
                  <a:schemeClr val="dk2"/>
                </a:solidFill>
              </a:rPr>
              <a:t>Դեպրեսիայի Գնահատում ըստ </a:t>
            </a:r>
            <a:r>
              <a:rPr lang="en" sz="1400" b="1" dirty="0">
                <a:solidFill>
                  <a:schemeClr val="dk2"/>
                </a:solidFill>
              </a:rPr>
              <a:t>Պատերազմին առնչություն</a:t>
            </a:r>
            <a:endParaRPr dirty="0"/>
          </a:p>
        </p:txBody>
      </p:sp>
      <p:pic>
        <p:nvPicPr>
          <p:cNvPr id="104" name="Google Shape;104;p1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110" y="296885"/>
            <a:ext cx="7332364" cy="417934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3277176" y="199127"/>
            <a:ext cx="4213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dirty="0">
                <a:solidFill>
                  <a:schemeClr val="dk2"/>
                </a:solidFill>
              </a:rPr>
              <a:t>Մասնակիցների քանակը՝ 232 մարդ</a:t>
            </a:r>
            <a:endParaRPr sz="1100" i="1" dirty="0">
              <a:solidFill>
                <a:schemeClr val="dk2"/>
              </a:solidFill>
            </a:endParaRPr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417094" y="4323347"/>
            <a:ext cx="8415205" cy="7539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400" dirty="0"/>
              <a:t>Պատերազմի հետ ունեցած </a:t>
            </a:r>
            <a:r>
              <a:rPr lang="hy-AM" sz="1400" dirty="0"/>
              <a:t>որևէ</a:t>
            </a:r>
            <a:r>
              <a:rPr lang="en" sz="1400" dirty="0"/>
              <a:t> կապը ուղեկցվում է դեպրեսիայի խորացված մակարդակներով։</a:t>
            </a:r>
            <a:endParaRPr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subTitle" idx="1"/>
          </p:nvPr>
        </p:nvSpPr>
        <p:spPr>
          <a:xfrm>
            <a:off x="311700" y="186025"/>
            <a:ext cx="8520600" cy="4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hy-AM" sz="1400" b="1" dirty="0"/>
              <a:t>Հետտրավմատիկ սթրեսային խանգարման</a:t>
            </a:r>
            <a:r>
              <a:rPr lang="en-US" sz="1400" b="1" dirty="0"/>
              <a:t> (</a:t>
            </a:r>
            <a:r>
              <a:rPr lang="en" sz="1400" b="1" dirty="0"/>
              <a:t>PTSD) Գնահատման Արդյունքները</a:t>
            </a:r>
            <a:endParaRPr sz="1400" b="1" dirty="0"/>
          </a:p>
        </p:txBody>
      </p:sp>
      <p:sp>
        <p:nvSpPr>
          <p:cNvPr id="111" name="Google Shape;111;p20"/>
          <p:cNvSpPr txBox="1"/>
          <p:nvPr/>
        </p:nvSpPr>
        <p:spPr>
          <a:xfrm>
            <a:off x="2465250" y="366025"/>
            <a:ext cx="4213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dirty="0">
                <a:solidFill>
                  <a:schemeClr val="dk2"/>
                </a:solidFill>
              </a:rPr>
              <a:t>Մասնակիցների քանակը՝ 1,602 մարդ</a:t>
            </a:r>
            <a:endParaRPr sz="1100" i="1" dirty="0">
              <a:solidFill>
                <a:schemeClr val="dk2"/>
              </a:solidFill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465221" y="4518917"/>
            <a:ext cx="8197515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PTSD-ի ծանր դեպքերը կազմում են մասնակիցների կեսի</a:t>
            </a:r>
            <a:r>
              <a:rPr lang="hy-AM" dirty="0">
                <a:solidFill>
                  <a:schemeClr val="dk2"/>
                </a:solidFill>
              </a:rPr>
              <a:t>ց ավելիի</a:t>
            </a:r>
            <a:r>
              <a:rPr lang="en" dirty="0">
                <a:solidFill>
                  <a:schemeClr val="dk2"/>
                </a:solidFill>
              </a:rPr>
              <a:t> մոտ</a:t>
            </a:r>
            <a:r>
              <a:rPr lang="hy-AM" dirty="0">
                <a:solidFill>
                  <a:schemeClr val="dk2"/>
                </a:solidFill>
              </a:rPr>
              <a:t>․ </a:t>
            </a:r>
            <a:r>
              <a:rPr lang="en" dirty="0">
                <a:solidFill>
                  <a:schemeClr val="dk2"/>
                </a:solidFill>
              </a:rPr>
              <a:t> 50.5%։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Միջին ծանրության դեպքերը նույնպես քիչ չեն՝ 35.2%, իսկ թեթև մակարդակով է միայն 14.3%-ը։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113" name="Google Shape;113;p2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569" y="643825"/>
            <a:ext cx="6890084" cy="394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311700" y="13701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en-US" sz="1400" b="1" dirty="0">
                <a:solidFill>
                  <a:schemeClr val="dk2"/>
                </a:solidFill>
              </a:rPr>
              <a:t>PTSD </a:t>
            </a:r>
            <a:r>
              <a:rPr lang="hy-AM" sz="1400" b="1" dirty="0">
                <a:solidFill>
                  <a:schemeClr val="dk2"/>
                </a:solidFill>
              </a:rPr>
              <a:t>ըստ ս</a:t>
            </a:r>
            <a:r>
              <a:rPr lang="en" sz="1400" b="1" dirty="0">
                <a:solidFill>
                  <a:schemeClr val="dk2"/>
                </a:solidFill>
              </a:rPr>
              <a:t>եռային</a:t>
            </a:r>
            <a:r>
              <a:rPr lang="hy-AM" sz="1400" b="1" dirty="0">
                <a:solidFill>
                  <a:schemeClr val="dk2"/>
                </a:solidFill>
              </a:rPr>
              <a:t> </a:t>
            </a:r>
            <a:r>
              <a:rPr lang="en" sz="1400" b="1" dirty="0">
                <a:solidFill>
                  <a:schemeClr val="dk2"/>
                </a:solidFill>
              </a:rPr>
              <a:t>բաշխ</a:t>
            </a:r>
            <a:r>
              <a:rPr lang="hy-AM" sz="1400" b="1" dirty="0">
                <a:solidFill>
                  <a:schemeClr val="dk2"/>
                </a:solidFill>
              </a:rPr>
              <a:t>ման</a:t>
            </a:r>
            <a:endParaRPr dirty="0"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619855" y="4523376"/>
            <a:ext cx="6988061" cy="6201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0" lvl="0" indent="0" algn="l" rtl="0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400" dirty="0"/>
              <a:t>Իգական և արական մասնակիցների մոտ </a:t>
            </a:r>
            <a:r>
              <a:rPr lang="en" sz="1400" b="1" dirty="0"/>
              <a:t>PTSD </a:t>
            </a:r>
            <a:r>
              <a:rPr lang="hy-AM" sz="1400" dirty="0"/>
              <a:t>մակարդակը </a:t>
            </a:r>
            <a:r>
              <a:rPr lang="en" sz="1400" dirty="0"/>
              <a:t>գրեթե նույնն է։</a:t>
            </a:r>
            <a:endParaRPr sz="1400" dirty="0"/>
          </a:p>
        </p:txBody>
      </p:sp>
      <p:sp>
        <p:nvSpPr>
          <p:cNvPr id="128" name="Google Shape;128;p22"/>
          <p:cNvSpPr txBox="1"/>
          <p:nvPr/>
        </p:nvSpPr>
        <p:spPr>
          <a:xfrm>
            <a:off x="3129425" y="464700"/>
            <a:ext cx="3119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chemeClr val="dk2"/>
                </a:solidFill>
              </a:rPr>
              <a:t>Մասնակիցների քանակը՝ 1,602 մարդ</a:t>
            </a:r>
            <a:endParaRPr sz="1100" i="1">
              <a:solidFill>
                <a:schemeClr val="dk2"/>
              </a:solidFill>
            </a:endParaRPr>
          </a:p>
        </p:txBody>
      </p:sp>
      <p:pic>
        <p:nvPicPr>
          <p:cNvPr id="129" name="Google Shape;129;p2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613" y="901373"/>
            <a:ext cx="7072335" cy="3758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596</Words>
  <Application>Microsoft Office PowerPoint</Application>
  <PresentationFormat>Экран (16:9)</PresentationFormat>
  <Paragraphs>107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Arial</vt:lpstr>
      <vt:lpstr>Simple Light</vt:lpstr>
      <vt:lpstr>Презентация PowerPoint</vt:lpstr>
      <vt:lpstr>Презентация PowerPoint</vt:lpstr>
      <vt:lpstr>Մարզային բաշխում</vt:lpstr>
      <vt:lpstr>Դեպրեսիայի Գնահատում ըստ Սեռային բաշխման</vt:lpstr>
      <vt:lpstr>Դեպրեսիայի Գնահատում ըստ սոցիալական կարգավիճակի</vt:lpstr>
      <vt:lpstr>Դեպրեսիայի Գնահատում ըստ ընտանեկան կարգավիճակի</vt:lpstr>
      <vt:lpstr>Դեպրեսիայի Գնահատում ըստ Պատերազմին առնչություն</vt:lpstr>
      <vt:lpstr>Презентация PowerPoint</vt:lpstr>
      <vt:lpstr>PTSD ըստ սեռային բաշխման</vt:lpstr>
      <vt:lpstr>PTSD ըստ սոցիալական կարգավիճակի բաշխում</vt:lpstr>
      <vt:lpstr>PTSD ըստ ընտանեկան կարգավիճակի բաշխում</vt:lpstr>
      <vt:lpstr>PTSD ըստ պատերազմին առնչության</vt:lpstr>
      <vt:lpstr>Презентация PowerPoint</vt:lpstr>
      <vt:lpstr>Տագնապայնության մակարդակն ըստ սեռի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69</cp:revision>
  <dcterms:modified xsi:type="dcterms:W3CDTF">2025-10-14T15:21:38Z</dcterms:modified>
</cp:coreProperties>
</file>